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0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2923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.jpeg"/><Relationship Id="rId7" Type="http://schemas.openxmlformats.org/officeDocument/2006/relationships/slide" Target="slide18.xml"/><Relationship Id="rId12" Type="http://schemas.openxmlformats.org/officeDocument/2006/relationships/slide" Target="slide20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11" Type="http://schemas.openxmlformats.org/officeDocument/2006/relationships/slide" Target="slide16.xml"/><Relationship Id="rId5" Type="http://schemas.openxmlformats.org/officeDocument/2006/relationships/slide" Target="slide14.xml"/><Relationship Id="rId10" Type="http://schemas.openxmlformats.org/officeDocument/2006/relationships/slide" Target="slide26.xml"/><Relationship Id="rId4" Type="http://schemas.openxmlformats.org/officeDocument/2006/relationships/image" Target="../media/image9.jpeg"/><Relationship Id="rId9" Type="http://schemas.openxmlformats.org/officeDocument/2006/relationships/slide" Target="slide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 dirty="0"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571500" y="5334000"/>
            <a:ext cx="11861800" cy="2209800"/>
          </a:xfrm>
          <a:prstGeom prst="rect">
            <a:avLst/>
          </a:prstGeom>
        </p:spPr>
        <p:txBody>
          <a:bodyPr/>
          <a:lstStyle>
            <a:lvl1pPr defTabSz="572516">
              <a:defRPr sz="11858"/>
            </a:lvl1pPr>
          </a:lstStyle>
          <a:p>
            <a:r>
              <a:rPr dirty="0" err="1"/>
              <a:t>编程操练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Coding Dojo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1、收银机 - G1 - 按类批发价出售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该商店正在对部分商品进行“</a:t>
            </a:r>
            <a:r>
              <a:rPr>
                <a:solidFill>
                  <a:srgbClr val="FF0000"/>
                </a:solidFill>
              </a:rPr>
              <a:t>按类批发价出售</a:t>
            </a:r>
            <a:r>
              <a:t>”的优惠活动。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楷体 Std R"/>
                <a:ea typeface="Adobe 楷体 Std R"/>
                <a:cs typeface="Adobe 楷体 Std R"/>
                <a:sym typeface="Adobe 楷体 Std R"/>
              </a:defRPr>
            </a:pPr>
            <a:r>
              <a:t>当某一子类型商品（比如碳酸饮料）</a:t>
            </a:r>
            <a:r>
              <a:rPr>
                <a:solidFill>
                  <a:schemeClr val="accent5"/>
                </a:solidFill>
              </a:rPr>
              <a:t>买进十个以上</a:t>
            </a:r>
            <a:r>
              <a:t>（含十个），一律按照</a:t>
            </a:r>
            <a:r>
              <a:rPr>
                <a:solidFill>
                  <a:schemeClr val="accent5"/>
                </a:solidFill>
              </a:rPr>
              <a:t>九五折</a:t>
            </a:r>
            <a:r>
              <a:t>出售。店员设置该优惠哪些条形码对应的商品可以享受此优惠。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要求写代码支持上述的功能，并根据输入和设置的不同，输出下列小票。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小票内容及格式（样例）：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有</a:t>
            </a:r>
            <a:r>
              <a:t>符合“按类批发价出售”优惠条件的商品时：</a:t>
            </a:r>
          </a:p>
        </p:txBody>
      </p:sp>
      <p:sp>
        <p:nvSpPr>
          <p:cNvPr id="198" name="Shape 198"/>
          <p:cNvSpPr/>
          <p:nvPr/>
        </p:nvSpPr>
        <p:spPr>
          <a:xfrm>
            <a:off x="1993900" y="4965700"/>
            <a:ext cx="9017000" cy="4470400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名称：可口可乐，数量：6瓶，单价：3.00(元)，小计：17.10(元)，优惠：0.90(元)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名称：雪碧，数量：5瓶，单价：3.00(元)，小计：14.25(元)，优惠：0.75(元)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批发价出售商品：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名称：可口可乐，数量：6瓶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名称：雪碧，数量：5瓶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总计：47.35(元)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节省：1.65(元)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1、收银机 - G1 - 按类批发价出售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sz="half" idx="1"/>
          </p:nvPr>
        </p:nvSpPr>
        <p:spPr>
          <a:xfrm>
            <a:off x="571500" y="1701800"/>
            <a:ext cx="11861800" cy="2197100"/>
          </a:xfrm>
          <a:prstGeom prst="rect">
            <a:avLst/>
          </a:prstGeom>
        </p:spPr>
        <p:txBody>
          <a:bodyPr anchor="ctr"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5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没有</a:t>
            </a:r>
            <a:r>
              <a:t>符合“按类批发价出售”优惠条件的商品时：</a:t>
            </a:r>
          </a:p>
        </p:txBody>
      </p:sp>
      <p:sp>
        <p:nvSpPr>
          <p:cNvPr id="203" name="Shape 203"/>
          <p:cNvSpPr/>
          <p:nvPr/>
        </p:nvSpPr>
        <p:spPr>
          <a:xfrm>
            <a:off x="2317750" y="4011659"/>
            <a:ext cx="8369300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名称：可口可乐，数量：6瓶，单价：3.00(元)，小计：17.10(元)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名称：雪碧，数量：5瓶，单价：3.00(元)，小计：14.25(元)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总计：47.35(元)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  <p:sp>
        <p:nvSpPr>
          <p:cNvPr id="204" name="Shape 204">
            <a:hlinkClick r:id="rId2" action="ppaction://hlinksldjump"/>
          </p:cNvPr>
          <p:cNvSpPr/>
          <p:nvPr/>
        </p:nvSpPr>
        <p:spPr>
          <a:xfrm>
            <a:off x="9994900" y="7950200"/>
            <a:ext cx="2501900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9" y="16350"/>
                </a:moveTo>
                <a:lnTo>
                  <a:pt x="10609" y="21600"/>
                </a:lnTo>
                <a:lnTo>
                  <a:pt x="0" y="10800"/>
                </a:lnTo>
                <a:lnTo>
                  <a:pt x="10609" y="0"/>
                </a:lnTo>
                <a:lnTo>
                  <a:pt x="10609" y="5250"/>
                </a:lnTo>
                <a:lnTo>
                  <a:pt x="21600" y="5250"/>
                </a:lnTo>
                <a:lnTo>
                  <a:pt x="21600" y="1635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hecker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2、收银机 - G1 - 打折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该商店正在对部分商品进行“</a:t>
            </a:r>
            <a:r>
              <a:rPr>
                <a:solidFill>
                  <a:srgbClr val="FB0000"/>
                </a:solidFill>
              </a:rPr>
              <a:t>单品打折</a:t>
            </a:r>
            <a:r>
              <a:t>”的优惠活动。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楷体 Std R"/>
                <a:ea typeface="Adobe 楷体 Std R"/>
                <a:cs typeface="Adobe 楷体 Std R"/>
                <a:sym typeface="Adobe 楷体 Std R"/>
              </a:defRPr>
            </a:pPr>
            <a:r>
              <a:t>某一商品（比如碳酸饮料）的</a:t>
            </a:r>
            <a:r>
              <a:rPr>
                <a:solidFill>
                  <a:srgbClr val="FF0000"/>
                </a:solidFill>
              </a:rPr>
              <a:t>总价会打完折再收取</a:t>
            </a:r>
            <a:r>
              <a:rPr>
                <a:solidFill>
                  <a:schemeClr val="accent5"/>
                </a:solidFill>
              </a:rPr>
              <a:t>。</a:t>
            </a:r>
            <a:r>
              <a:t>店员设置该优惠哪些条形码对应的商品可以享受此优惠。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要求写代码支持上述的功能，并根据输入和设置的不同，输出下列小票。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小票内容及格式（样例）：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有</a:t>
            </a:r>
            <a:r>
              <a:t>符合“</a:t>
            </a:r>
            <a:r>
              <a:rPr>
                <a:solidFill>
                  <a:srgbClr val="FB0000"/>
                </a:solidFill>
              </a:rPr>
              <a:t>单品打折</a:t>
            </a:r>
            <a:r>
              <a:t>”优惠条件的商品时：</a:t>
            </a:r>
          </a:p>
        </p:txBody>
      </p:sp>
      <p:sp>
        <p:nvSpPr>
          <p:cNvPr id="209" name="Shape 209"/>
          <p:cNvSpPr/>
          <p:nvPr/>
        </p:nvSpPr>
        <p:spPr>
          <a:xfrm>
            <a:off x="1993900" y="5016500"/>
            <a:ext cx="9017000" cy="4470400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名称：可口可乐，数量：3瓶，单价：3.00(元)，小计：8.55(元)，优惠：0.45(元)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名称：羽毛球，数量：5个，单价：1.00(元)，小计：4.50(元) ，优惠：0.5(元)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单品打折商品：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名称：可口可乐，折扣：九五折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名称：雪碧，折扣：九折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总计：24.05(元)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节省：0.95(元)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blinds dir="ver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half" idx="1"/>
          </p:nvPr>
        </p:nvSpPr>
        <p:spPr>
          <a:xfrm>
            <a:off x="571500" y="1701800"/>
            <a:ext cx="11861800" cy="2197100"/>
          </a:xfrm>
          <a:prstGeom prst="rect">
            <a:avLst/>
          </a:prstGeom>
        </p:spPr>
        <p:txBody>
          <a:bodyPr anchor="ctr"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5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没有</a:t>
            </a:r>
            <a:r>
              <a:t>符合“单品打折”优惠条件的商品时：</a:t>
            </a:r>
          </a:p>
        </p:txBody>
      </p:sp>
      <p:sp>
        <p:nvSpPr>
          <p:cNvPr id="213" name="Shape 213"/>
          <p:cNvSpPr/>
          <p:nvPr/>
        </p:nvSpPr>
        <p:spPr>
          <a:xfrm>
            <a:off x="2317750" y="4011659"/>
            <a:ext cx="8369300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2、收银机 - G1 - 打折</a:t>
            </a:r>
          </a:p>
        </p:txBody>
      </p:sp>
      <p:sp>
        <p:nvSpPr>
          <p:cNvPr id="215" name="Shape 215">
            <a:hlinkClick r:id="rId2" action="ppaction://hlinksldjump"/>
          </p:cNvPr>
          <p:cNvSpPr/>
          <p:nvPr/>
        </p:nvSpPr>
        <p:spPr>
          <a:xfrm>
            <a:off x="9994900" y="7950200"/>
            <a:ext cx="2501900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9" y="16350"/>
                </a:moveTo>
                <a:lnTo>
                  <a:pt x="10609" y="21600"/>
                </a:lnTo>
                <a:lnTo>
                  <a:pt x="0" y="10800"/>
                </a:lnTo>
                <a:lnTo>
                  <a:pt x="10609" y="0"/>
                </a:lnTo>
                <a:lnTo>
                  <a:pt x="10609" y="5250"/>
                </a:lnTo>
                <a:lnTo>
                  <a:pt x="21600" y="5250"/>
                </a:lnTo>
                <a:lnTo>
                  <a:pt x="21600" y="1635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3、收银机 - G1 - 单品满100减10块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该商店正在对部分商品进行“</a:t>
            </a:r>
            <a:r>
              <a:rPr>
                <a:solidFill>
                  <a:srgbClr val="FF0000"/>
                </a:solidFill>
              </a:rPr>
              <a:t>单品满100减10块</a:t>
            </a:r>
            <a:r>
              <a:t>”的优惠活动。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楷体 Std R"/>
                <a:ea typeface="Adobe 楷体 Std R"/>
                <a:cs typeface="Adobe 楷体 Std R"/>
                <a:sym typeface="Adobe 楷体 Std R"/>
              </a:defRPr>
            </a:pPr>
            <a:r>
              <a:t>某一商品（比如碳酸饮料）算完小计之后，如果满100，则减去10元再收取，可累计优惠</a:t>
            </a:r>
            <a:r>
              <a:rPr>
                <a:solidFill>
                  <a:schemeClr val="accent5"/>
                </a:solidFill>
              </a:rPr>
              <a:t>。</a:t>
            </a:r>
            <a:r>
              <a:t>店员设置该优惠哪些条形码对应的商品可以享受此优惠。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要求写代码支持上述的功能，并根据输入和设置的不同，输出下列小票。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小票内容及格式（样例）：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有</a:t>
            </a:r>
            <a:r>
              <a:t>符合“</a:t>
            </a:r>
            <a:r>
              <a:rPr>
                <a:solidFill>
                  <a:srgbClr val="FB0000"/>
                </a:solidFill>
              </a:rPr>
              <a:t>单品打折</a:t>
            </a:r>
            <a:r>
              <a:t>”优惠条件的商品时：</a:t>
            </a:r>
          </a:p>
        </p:txBody>
      </p:sp>
      <p:sp>
        <p:nvSpPr>
          <p:cNvPr id="220" name="Shape 220"/>
          <p:cNvSpPr/>
          <p:nvPr/>
        </p:nvSpPr>
        <p:spPr>
          <a:xfrm>
            <a:off x="1993900" y="5016500"/>
            <a:ext cx="9017000" cy="4470400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名称：篮球，数量：2个，单价：98.00(元)，小计：176.00(元)，优惠：10.00(元)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单品满100减10块商品：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名称：篮球，原价：186.00(元)，优惠：10.00(元)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总计：201.00(元)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节省：10.00(元)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half" idx="1"/>
          </p:nvPr>
        </p:nvSpPr>
        <p:spPr>
          <a:xfrm>
            <a:off x="571500" y="1701800"/>
            <a:ext cx="11861800" cy="2197100"/>
          </a:xfrm>
          <a:prstGeom prst="rect">
            <a:avLst/>
          </a:prstGeom>
        </p:spPr>
        <p:txBody>
          <a:bodyPr anchor="ctr"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5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没有</a:t>
            </a:r>
            <a:r>
              <a:t>符合“满100减10块”优惠条件的商品时：</a:t>
            </a:r>
          </a:p>
        </p:txBody>
      </p:sp>
      <p:sp>
        <p:nvSpPr>
          <p:cNvPr id="224" name="Shape 224"/>
          <p:cNvSpPr/>
          <p:nvPr/>
        </p:nvSpPr>
        <p:spPr>
          <a:xfrm>
            <a:off x="2317750" y="4011659"/>
            <a:ext cx="8369300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3、收银机 - G1 - 单品满100减10块</a:t>
            </a:r>
          </a:p>
        </p:txBody>
      </p:sp>
      <p:sp>
        <p:nvSpPr>
          <p:cNvPr id="226" name="Shape 226">
            <a:hlinkClick r:id="rId2" action="ppaction://hlinksldjump"/>
          </p:cNvPr>
          <p:cNvSpPr/>
          <p:nvPr/>
        </p:nvSpPr>
        <p:spPr>
          <a:xfrm>
            <a:off x="9994900" y="7950200"/>
            <a:ext cx="2501900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9" y="16350"/>
                </a:moveTo>
                <a:lnTo>
                  <a:pt x="10609" y="21600"/>
                </a:lnTo>
                <a:lnTo>
                  <a:pt x="0" y="10800"/>
                </a:lnTo>
                <a:lnTo>
                  <a:pt x="10609" y="0"/>
                </a:lnTo>
                <a:lnTo>
                  <a:pt x="10609" y="5250"/>
                </a:lnTo>
                <a:lnTo>
                  <a:pt x="21600" y="5250"/>
                </a:lnTo>
                <a:lnTo>
                  <a:pt x="21600" y="1635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4、收银机 - G1 - 单品批发价出售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该商店正在对部分商品进行“</a:t>
            </a:r>
            <a:r>
              <a:rPr>
                <a:solidFill>
                  <a:srgbClr val="FF0000"/>
                </a:solidFill>
              </a:rPr>
              <a:t>单品批发价出售</a:t>
            </a:r>
            <a:r>
              <a:t>”的优惠活动。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楷体 Std R"/>
                <a:ea typeface="Adobe 楷体 Std R"/>
                <a:cs typeface="Adobe 楷体 Std R"/>
                <a:sym typeface="Adobe 楷体 Std R"/>
              </a:defRPr>
            </a:pPr>
            <a:r>
              <a:t>某一商品（比如碳酸饮料）买进十个及以上，一律按照九五折出售。店员设置该优惠哪些条形码对应的商品可以享受此优惠。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要求写代码支持上述的功能，并根据输入和设置的不同，输出下列小票。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小票内容及格式（样例）：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单品批发价出售</a:t>
            </a:r>
            <a:r>
              <a:t>”优惠条件的商品时：</a:t>
            </a:r>
          </a:p>
        </p:txBody>
      </p:sp>
      <p:sp>
        <p:nvSpPr>
          <p:cNvPr id="231" name="Shape 231"/>
          <p:cNvSpPr/>
          <p:nvPr/>
        </p:nvSpPr>
        <p:spPr>
          <a:xfrm>
            <a:off x="1993900" y="5016500"/>
            <a:ext cx="9017000" cy="4470400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名称：可口可乐，数量：11瓶，单价：3.00(元)，小计：31.35(元) ，优惠：1.65(元)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单品批发价出售商品：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名称：可口可乐，数量：11瓶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总计：47.35(元)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节省：1.65(元)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:p14="http://schemas.microsoft.com/office/powerpoint/2010/main" xmlns="" Requires="p14">
      <p:transition spd="med" advClick="1" p14:dur="1000">
        <p:wipe dir="l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half" idx="1"/>
          </p:nvPr>
        </p:nvSpPr>
        <p:spPr>
          <a:xfrm>
            <a:off x="571500" y="1701800"/>
            <a:ext cx="11861800" cy="2197100"/>
          </a:xfrm>
          <a:prstGeom prst="rect">
            <a:avLst/>
          </a:prstGeom>
        </p:spPr>
        <p:txBody>
          <a:bodyPr anchor="ctr"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5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没有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单品批发价出售</a:t>
            </a:r>
            <a:r>
              <a:t>”优惠条件的商品时：</a:t>
            </a:r>
          </a:p>
        </p:txBody>
      </p:sp>
      <p:sp>
        <p:nvSpPr>
          <p:cNvPr id="235" name="Shape 235"/>
          <p:cNvSpPr/>
          <p:nvPr/>
        </p:nvSpPr>
        <p:spPr>
          <a:xfrm>
            <a:off x="2317750" y="4011659"/>
            <a:ext cx="8369300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4、收银机 - G1 - 单品批发价出售</a:t>
            </a:r>
          </a:p>
        </p:txBody>
      </p:sp>
      <p:sp>
        <p:nvSpPr>
          <p:cNvPr id="237" name="Shape 237">
            <a:hlinkClick r:id="rId2" action="ppaction://hlinksldjump"/>
          </p:cNvPr>
          <p:cNvSpPr/>
          <p:nvPr/>
        </p:nvSpPr>
        <p:spPr>
          <a:xfrm>
            <a:off x="9994900" y="7950200"/>
            <a:ext cx="2501900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9" y="16350"/>
                </a:moveTo>
                <a:lnTo>
                  <a:pt x="10609" y="21600"/>
                </a:lnTo>
                <a:lnTo>
                  <a:pt x="0" y="10800"/>
                </a:lnTo>
                <a:lnTo>
                  <a:pt x="10609" y="0"/>
                </a:lnTo>
                <a:lnTo>
                  <a:pt x="10609" y="5250"/>
                </a:lnTo>
                <a:lnTo>
                  <a:pt x="21600" y="5250"/>
                </a:lnTo>
                <a:lnTo>
                  <a:pt x="21600" y="1635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5、收银机 - G1 - 第二个半价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该商店正在对部分商品进行“</a:t>
            </a:r>
            <a:r>
              <a:rPr>
                <a:solidFill>
                  <a:srgbClr val="FF0000"/>
                </a:solidFill>
              </a:rPr>
              <a:t>第二个半价</a:t>
            </a:r>
            <a:r>
              <a:t>”的优惠活动。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楷体 Std R"/>
                <a:ea typeface="Adobe 楷体 Std R"/>
                <a:cs typeface="Adobe 楷体 Std R"/>
                <a:sym typeface="Adobe 楷体 Std R"/>
              </a:defRPr>
            </a:pPr>
            <a:r>
              <a:t>每当某一商品买进两个，就有一个半价。店员设置该优惠哪些条形码对应的商品可以享受此优惠。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要求写代码支持上述的功能，并根据输入和设置的不同，输出下列小票。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小票内容及格式（样例）：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第二个半价</a:t>
            </a:r>
            <a:r>
              <a:t>”优惠条件的商品时：</a:t>
            </a:r>
          </a:p>
        </p:txBody>
      </p:sp>
      <p:sp>
        <p:nvSpPr>
          <p:cNvPr id="242" name="Shape 242"/>
          <p:cNvSpPr/>
          <p:nvPr/>
        </p:nvSpPr>
        <p:spPr>
          <a:xfrm>
            <a:off x="1993900" y="4470400"/>
            <a:ext cx="9017000" cy="5041900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名称：羽毛球，数量：5个，单价：1.00(元)，小计：4.00(元)，优惠：1.00(元)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名称：可口可乐，数量：3瓶，单价：3.00(元)，小计：7.5(元) ，优惠：1.50(元)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名称：苹果，数量：2斤，单价：5.50(元)，小计：8.25(元)，优惠：2.75(元)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第二个半价商品：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名称：可口可乐，数量：1瓶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名称：羽毛球，数量：2个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名称：苹果，数量：1斤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总计：19.75(元)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节省：5.25(元)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571500" y="1701800"/>
            <a:ext cx="11861800" cy="2197100"/>
          </a:xfrm>
          <a:prstGeom prst="rect">
            <a:avLst/>
          </a:prstGeom>
        </p:spPr>
        <p:txBody>
          <a:bodyPr anchor="ctr"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5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没有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第二个半价</a:t>
            </a:r>
            <a:r>
              <a:t>”优惠条件的商品时：</a:t>
            </a:r>
          </a:p>
        </p:txBody>
      </p:sp>
      <p:sp>
        <p:nvSpPr>
          <p:cNvPr id="246" name="Shape 246"/>
          <p:cNvSpPr/>
          <p:nvPr/>
        </p:nvSpPr>
        <p:spPr>
          <a:xfrm>
            <a:off x="2317750" y="4011659"/>
            <a:ext cx="8369300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5、收银机 - G1 - 第二个半价</a:t>
            </a:r>
          </a:p>
        </p:txBody>
      </p:sp>
      <p:sp>
        <p:nvSpPr>
          <p:cNvPr id="248" name="Shape 248">
            <a:hlinkClick r:id="rId2" action="ppaction://hlinksldjump"/>
          </p:cNvPr>
          <p:cNvSpPr/>
          <p:nvPr/>
        </p:nvSpPr>
        <p:spPr>
          <a:xfrm>
            <a:off x="9994900" y="7950200"/>
            <a:ext cx="2501900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9" y="16350"/>
                </a:moveTo>
                <a:lnTo>
                  <a:pt x="10609" y="21600"/>
                </a:lnTo>
                <a:lnTo>
                  <a:pt x="0" y="10800"/>
                </a:lnTo>
                <a:lnTo>
                  <a:pt x="10609" y="0"/>
                </a:lnTo>
                <a:lnTo>
                  <a:pt x="10609" y="5250"/>
                </a:lnTo>
                <a:lnTo>
                  <a:pt x="21600" y="5250"/>
                </a:lnTo>
                <a:lnTo>
                  <a:pt x="21600" y="1635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457200">
              <a:spcBef>
                <a:spcPts val="0"/>
              </a:spcBef>
              <a:defRPr sz="41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需求描述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571500" y="2349500"/>
            <a:ext cx="11861800" cy="5054600"/>
          </a:xfrm>
          <a:prstGeom prst="rect">
            <a:avLst/>
          </a:prstGeom>
        </p:spPr>
        <p:txBody>
          <a:bodyPr anchor="ctr"/>
          <a:lstStyle/>
          <a:p>
            <a:pPr marL="0" lvl="2" indent="301752" algn="just" defTabSz="385572">
              <a:spcBef>
                <a:spcPts val="1300"/>
              </a:spcBef>
              <a:buSzTx/>
              <a:buFontTx/>
              <a:buNone/>
              <a:defRPr sz="231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/>
              <a:t>商店里进行购物</a:t>
            </a:r>
            <a:r>
              <a:rPr dirty="0">
                <a:solidFill>
                  <a:srgbClr val="FF2832"/>
                </a:solidFill>
              </a:rPr>
              <a:t>结算</a:t>
            </a:r>
            <a:r>
              <a:rPr dirty="0"/>
              <a:t>时会使用</a:t>
            </a:r>
            <a:r>
              <a:rPr dirty="0">
                <a:solidFill>
                  <a:srgbClr val="FF2600"/>
                </a:solidFill>
              </a:rPr>
              <a:t>收银机系统</a:t>
            </a:r>
            <a:r>
              <a:rPr dirty="0"/>
              <a:t>，这台收银机会在结算时</a:t>
            </a:r>
            <a:r>
              <a:rPr dirty="0">
                <a:solidFill>
                  <a:srgbClr val="FF0000"/>
                </a:solidFill>
              </a:rPr>
              <a:t>根据</a:t>
            </a:r>
            <a:r>
              <a:rPr dirty="0"/>
              <a:t>客户的购物车中的商品和商店正在进行的</a:t>
            </a:r>
            <a:r>
              <a:rPr dirty="0">
                <a:solidFill>
                  <a:srgbClr val="FF0000"/>
                </a:solidFill>
              </a:rPr>
              <a:t>优惠活动</a:t>
            </a:r>
            <a:r>
              <a:rPr dirty="0"/>
              <a:t>进行</a:t>
            </a:r>
            <a:r>
              <a:rPr dirty="0">
                <a:solidFill>
                  <a:srgbClr val="FF0000"/>
                </a:solidFill>
              </a:rPr>
              <a:t>结算</a:t>
            </a:r>
            <a:r>
              <a:rPr dirty="0"/>
              <a:t>和</a:t>
            </a:r>
            <a:r>
              <a:rPr dirty="0">
                <a:solidFill>
                  <a:srgbClr val="FF0000"/>
                </a:solidFill>
              </a:rPr>
              <a:t>打印购物小票</a:t>
            </a:r>
            <a:r>
              <a:rPr dirty="0"/>
              <a:t>。</a:t>
            </a:r>
          </a:p>
          <a:p>
            <a:pPr marL="0" lvl="2" indent="301752" algn="just" defTabSz="385572">
              <a:spcBef>
                <a:spcPts val="1100"/>
              </a:spcBef>
              <a:buSzTx/>
              <a:buFontTx/>
              <a:buNone/>
              <a:defRPr sz="231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 err="1"/>
              <a:t>已知商品信息包含：名称，数量单位，单价，类别和条形码（伪</a:t>
            </a:r>
            <a:r>
              <a:rPr dirty="0"/>
              <a:t>），</a:t>
            </a:r>
            <a:r>
              <a:rPr dirty="0" err="1"/>
              <a:t>数据结构如下</a:t>
            </a:r>
            <a:r>
              <a:rPr dirty="0"/>
              <a:t>：</a:t>
            </a:r>
          </a:p>
          <a:p>
            <a:pPr marL="0" lvl="2" indent="301752" algn="just" defTabSz="385572">
              <a:spcBef>
                <a:spcPts val="1100"/>
              </a:spcBef>
              <a:buSzTx/>
              <a:buFontTx/>
              <a:buNone/>
              <a:defRPr sz="1188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301752" algn="just" defTabSz="301752">
              <a:spcBef>
                <a:spcPts val="0"/>
              </a:spcBef>
              <a:buSzTx/>
              <a:buFontTx/>
              <a:buNone/>
              <a:defRPr sz="1584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algn="just" defTabSz="301752">
              <a:spcBef>
                <a:spcPts val="0"/>
              </a:spcBef>
              <a:buSzTx/>
              <a:buFontTx/>
              <a:buNone/>
              <a:defRPr sz="1584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algn="just" defTabSz="301752">
              <a:spcBef>
                <a:spcPts val="0"/>
              </a:spcBef>
              <a:buSzTx/>
              <a:buFontTx/>
              <a:buNone/>
              <a:defRPr sz="1584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algn="just" defTabSz="301752">
              <a:spcBef>
                <a:spcPts val="0"/>
              </a:spcBef>
              <a:buSzTx/>
              <a:buFontTx/>
              <a:buNone/>
              <a:defRPr sz="1584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algn="just" defTabSz="301752">
              <a:spcBef>
                <a:spcPts val="0"/>
              </a:spcBef>
              <a:buSzTx/>
              <a:buFontTx/>
              <a:buNone/>
              <a:defRPr sz="1584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algn="just" defTabSz="301752">
              <a:spcBef>
                <a:spcPts val="0"/>
              </a:spcBef>
              <a:buSzTx/>
              <a:buFontTx/>
              <a:buNone/>
              <a:defRPr sz="1584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algn="just" defTabSz="301752">
              <a:spcBef>
                <a:spcPts val="0"/>
              </a:spcBef>
              <a:buSzTx/>
              <a:buFontTx/>
              <a:buNone/>
              <a:defRPr sz="1584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algn="just" defTabSz="301752">
              <a:spcBef>
                <a:spcPts val="0"/>
              </a:spcBef>
              <a:buSzTx/>
              <a:buFontTx/>
              <a:buNone/>
              <a:defRPr sz="1584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lvl="2" indent="301752" algn="just" defTabSz="385572">
              <a:spcBef>
                <a:spcPts val="1100"/>
              </a:spcBef>
              <a:buSzTx/>
              <a:buFontTx/>
              <a:buNone/>
              <a:defRPr sz="1188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indent="0" algn="just" defTabSz="301752">
              <a:spcBef>
                <a:spcPts val="0"/>
              </a:spcBef>
              <a:buSzTx/>
              <a:buFontTx/>
              <a:buNone/>
              <a:defRPr sz="1584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</p:txBody>
      </p:sp>
      <p:pic>
        <p:nvPicPr>
          <p:cNvPr id="137" name="屏幕快照 2016-08-30 上午8.5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790" y="4216610"/>
            <a:ext cx="10951220" cy="241258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animBg="1" advAuto="0"/>
      <p:bldP spid="137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body" idx="13"/>
          </p:nvPr>
        </p:nvSpPr>
        <p:spPr>
          <a:xfrm>
            <a:off x="571500" y="120650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723900"/>
          </a:xfrm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6、收银机 - G1 - 买二赠一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xfrm>
            <a:off x="571500" y="1358900"/>
            <a:ext cx="11861800" cy="72263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该商店正在对部分商品进行“</a:t>
            </a:r>
            <a:r>
              <a:rPr>
                <a:solidFill>
                  <a:srgbClr val="FF0000"/>
                </a:solidFill>
              </a:rPr>
              <a:t>买二赠一</a:t>
            </a:r>
            <a:r>
              <a:t>”的优惠活动。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楷体 Std R"/>
                <a:ea typeface="Adobe 楷体 Std R"/>
                <a:cs typeface="Adobe 楷体 Std R"/>
                <a:sym typeface="Adobe 楷体 Std R"/>
              </a:defRPr>
            </a:pPr>
            <a:r>
              <a:t>每当某一商品买进两个，就赠送数量为1的另一款商品。店员设置该优惠哪些条形码对应的商品可以享受此优惠。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要求写代码支持上述的功能，并根据输入和设置的不同，输出下列小票。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小票内容及格式（样例）：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买二赠一</a:t>
            </a:r>
            <a:r>
              <a:t>”优惠条件的商品时：</a:t>
            </a:r>
          </a:p>
        </p:txBody>
      </p:sp>
      <p:sp>
        <p:nvSpPr>
          <p:cNvPr id="253" name="Shape 253"/>
          <p:cNvSpPr/>
          <p:nvPr/>
        </p:nvSpPr>
        <p:spPr>
          <a:xfrm>
            <a:off x="1993900" y="4381500"/>
            <a:ext cx="9017000" cy="5041900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名称：可口可乐(大)，数量：5瓶，单价：6.00(元)，小计：30.00(元)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名称：羽毛球拍，数量：2个，单价：78.00(元)，小计：156.00(元)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买二赠一商品：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名称：雪碧，数量：2瓶，价值：6.00(元)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名称：羽毛球(12只装)，数量：1个，价值：12.00(元）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总计：197.00(元)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节省：18.00(元)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body" sz="half" idx="1"/>
          </p:nvPr>
        </p:nvSpPr>
        <p:spPr>
          <a:xfrm>
            <a:off x="571500" y="1701800"/>
            <a:ext cx="11861800" cy="2197100"/>
          </a:xfrm>
          <a:prstGeom prst="rect">
            <a:avLst/>
          </a:prstGeom>
        </p:spPr>
        <p:txBody>
          <a:bodyPr anchor="ctr"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5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没有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买二赠一</a:t>
            </a:r>
            <a:r>
              <a:t>”优惠条件的商品时：</a:t>
            </a:r>
          </a:p>
        </p:txBody>
      </p:sp>
      <p:sp>
        <p:nvSpPr>
          <p:cNvPr id="257" name="Shape 257"/>
          <p:cNvSpPr/>
          <p:nvPr/>
        </p:nvSpPr>
        <p:spPr>
          <a:xfrm>
            <a:off x="2317750" y="4011659"/>
            <a:ext cx="8369300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6、收银机 - G1 - 买二赠一</a:t>
            </a:r>
          </a:p>
        </p:txBody>
      </p:sp>
      <p:sp>
        <p:nvSpPr>
          <p:cNvPr id="259" name="Shape 259">
            <a:hlinkClick r:id="rId2" action="ppaction://hlinksldjump"/>
          </p:cNvPr>
          <p:cNvSpPr/>
          <p:nvPr/>
        </p:nvSpPr>
        <p:spPr>
          <a:xfrm>
            <a:off x="9994900" y="7950200"/>
            <a:ext cx="2501900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9" y="16350"/>
                </a:moveTo>
                <a:lnTo>
                  <a:pt x="10609" y="21600"/>
                </a:lnTo>
                <a:lnTo>
                  <a:pt x="0" y="10800"/>
                </a:lnTo>
                <a:lnTo>
                  <a:pt x="10609" y="0"/>
                </a:lnTo>
                <a:lnTo>
                  <a:pt x="10609" y="5250"/>
                </a:lnTo>
                <a:lnTo>
                  <a:pt x="21600" y="5250"/>
                </a:lnTo>
                <a:lnTo>
                  <a:pt x="21600" y="1635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body" idx="13"/>
          </p:nvPr>
        </p:nvSpPr>
        <p:spPr>
          <a:xfrm>
            <a:off x="571500" y="139065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571500" y="355600"/>
            <a:ext cx="11861800" cy="723900"/>
          </a:xfrm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7、收银机 - G1 - 买三免一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571500" y="1485900"/>
            <a:ext cx="11861800" cy="72263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该商店正在对部分商品进行“</a:t>
            </a:r>
            <a:r>
              <a:rPr>
                <a:solidFill>
                  <a:srgbClr val="FF0000"/>
                </a:solidFill>
              </a:rPr>
              <a:t>买三免一</a:t>
            </a:r>
            <a:r>
              <a:t>”的优惠活动。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楷体 Std R"/>
                <a:ea typeface="Adobe 楷体 Std R"/>
                <a:cs typeface="Adobe 楷体 Std R"/>
                <a:sym typeface="Adobe 楷体 Std R"/>
              </a:defRPr>
            </a:pPr>
            <a:r>
              <a:t>每当某一商品买进三个，就有一个免单。店员设置该优惠哪些条形码对应的商品可以享受此优惠。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要求写代码支持上述的功能，并根据输入和设置的不同，输出下列小票。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小票内容及格式（样例）：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买三免一</a:t>
            </a:r>
            <a:r>
              <a:t>”优惠条件的商品时：</a:t>
            </a:r>
          </a:p>
        </p:txBody>
      </p:sp>
      <p:sp>
        <p:nvSpPr>
          <p:cNvPr id="264" name="Shape 264"/>
          <p:cNvSpPr/>
          <p:nvPr/>
        </p:nvSpPr>
        <p:spPr>
          <a:xfrm>
            <a:off x="1993900" y="4051300"/>
            <a:ext cx="9017000" cy="5041900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名称：可口可乐，数量：3瓶，单价：3.00(元)，小计：6.00(元)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名称：羽毛球，数量：5个，单价：1.00(元)，小计：4.00(元)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买三免一商品：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名称：可口可乐，数量：1瓶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名称：羽毛球，数量：1个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总计：21.00(元)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节省：4.00(元)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sz="half" idx="1"/>
          </p:nvPr>
        </p:nvSpPr>
        <p:spPr>
          <a:xfrm>
            <a:off x="571500" y="1701800"/>
            <a:ext cx="11861800" cy="2197100"/>
          </a:xfrm>
          <a:prstGeom prst="rect">
            <a:avLst/>
          </a:prstGeom>
        </p:spPr>
        <p:txBody>
          <a:bodyPr anchor="ctr"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5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没有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买三免一</a:t>
            </a:r>
            <a:r>
              <a:t>”优惠条件的商品时：</a:t>
            </a:r>
          </a:p>
        </p:txBody>
      </p:sp>
      <p:sp>
        <p:nvSpPr>
          <p:cNvPr id="268" name="Shape 268"/>
          <p:cNvSpPr/>
          <p:nvPr/>
        </p:nvSpPr>
        <p:spPr>
          <a:xfrm>
            <a:off x="2317750" y="4011659"/>
            <a:ext cx="8369300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7、收银机 - G1 - 买二赠一</a:t>
            </a:r>
          </a:p>
        </p:txBody>
      </p:sp>
      <p:sp>
        <p:nvSpPr>
          <p:cNvPr id="270" name="Shape 270">
            <a:hlinkClick r:id="rId2" action="ppaction://hlinksldjump"/>
          </p:cNvPr>
          <p:cNvSpPr/>
          <p:nvPr/>
        </p:nvSpPr>
        <p:spPr>
          <a:xfrm>
            <a:off x="9994900" y="7950200"/>
            <a:ext cx="2501900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9" y="16350"/>
                </a:moveTo>
                <a:lnTo>
                  <a:pt x="10609" y="21600"/>
                </a:lnTo>
                <a:lnTo>
                  <a:pt x="0" y="10800"/>
                </a:lnTo>
                <a:lnTo>
                  <a:pt x="10609" y="0"/>
                </a:lnTo>
                <a:lnTo>
                  <a:pt x="10609" y="5250"/>
                </a:lnTo>
                <a:lnTo>
                  <a:pt x="21600" y="5250"/>
                </a:lnTo>
                <a:lnTo>
                  <a:pt x="21600" y="1635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body" idx="13"/>
          </p:nvPr>
        </p:nvSpPr>
        <p:spPr>
          <a:xfrm>
            <a:off x="571500" y="139065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571500" y="355600"/>
            <a:ext cx="11861800" cy="723900"/>
          </a:xfrm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8、收银机 - G1 - 满100加一元赠送商品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571500" y="1485900"/>
            <a:ext cx="11861800" cy="72263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该商店正在对部分商品进行“</a:t>
            </a:r>
            <a:r>
              <a:rPr>
                <a:solidFill>
                  <a:srgbClr val="FF0000"/>
                </a:solidFill>
              </a:rPr>
              <a:t>满100加一元赠送商品</a:t>
            </a:r>
            <a:r>
              <a:t>”的优惠活动。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楷体 Std R"/>
                <a:ea typeface="Adobe 楷体 Std R"/>
                <a:cs typeface="Adobe 楷体 Std R"/>
                <a:sym typeface="Adobe 楷体 Std R"/>
              </a:defRPr>
            </a:pPr>
            <a:r>
              <a:t>当整单商品每满100元，就可以加1元，购买指定商品。嘉定满足优惠条件的情况下，消费者一定会参与优惠活动。店员设置哪些条形码对应的商品可以换购。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要求写代码支持上述的功能，并根据输入和设置的不同，输出下列小票。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小票内容及格式（样例）：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满100加一元赠送商品</a:t>
            </a:r>
            <a:r>
              <a:t>”优惠条件的商品时：</a:t>
            </a:r>
          </a:p>
        </p:txBody>
      </p:sp>
      <p:sp>
        <p:nvSpPr>
          <p:cNvPr id="275" name="Shape 275"/>
          <p:cNvSpPr/>
          <p:nvPr/>
        </p:nvSpPr>
        <p:spPr>
          <a:xfrm>
            <a:off x="1993900" y="4495800"/>
            <a:ext cx="9017000" cy="5041900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名称：苹果，数量：10斤，单价：5.5(元)，小计：55.00(元)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名称：可口可乐，数量：12瓶，单价：3.00(元)，小计：36.00(元)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名称：羽毛球，数量：15个，单价：1.00(元)，小计：15.00(元)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名称：可口可乐，数量：1瓶，单价：3.00(元)，小计：1.00(元)，优惠：2.00(元)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满100加一元赠送商品：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名称：可口可乐，数量：1瓶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总计：107.00(元)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节省：2.00(元)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half" idx="1"/>
          </p:nvPr>
        </p:nvSpPr>
        <p:spPr>
          <a:xfrm>
            <a:off x="571500" y="1701800"/>
            <a:ext cx="11861800" cy="2197100"/>
          </a:xfrm>
          <a:prstGeom prst="rect">
            <a:avLst/>
          </a:prstGeom>
        </p:spPr>
        <p:txBody>
          <a:bodyPr anchor="ctr"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5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没有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满100加一元赠送商品</a:t>
            </a:r>
            <a:r>
              <a:t>”优惠条件的商品时：</a:t>
            </a:r>
          </a:p>
        </p:txBody>
      </p:sp>
      <p:sp>
        <p:nvSpPr>
          <p:cNvPr id="279" name="Shape 279"/>
          <p:cNvSpPr/>
          <p:nvPr/>
        </p:nvSpPr>
        <p:spPr>
          <a:xfrm>
            <a:off x="2317750" y="4011659"/>
            <a:ext cx="8369300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8、收银机 - G1 - 满100加一元赠送商品</a:t>
            </a:r>
          </a:p>
        </p:txBody>
      </p:sp>
      <p:sp>
        <p:nvSpPr>
          <p:cNvPr id="281" name="Shape 281">
            <a:hlinkClick r:id="rId2" action="ppaction://hlinksldjump"/>
          </p:cNvPr>
          <p:cNvSpPr/>
          <p:nvPr/>
        </p:nvSpPr>
        <p:spPr>
          <a:xfrm>
            <a:off x="9994900" y="7950200"/>
            <a:ext cx="2501900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9" y="16350"/>
                </a:moveTo>
                <a:lnTo>
                  <a:pt x="10609" y="21600"/>
                </a:lnTo>
                <a:lnTo>
                  <a:pt x="0" y="10800"/>
                </a:lnTo>
                <a:lnTo>
                  <a:pt x="10609" y="0"/>
                </a:lnTo>
                <a:lnTo>
                  <a:pt x="10609" y="5250"/>
                </a:lnTo>
                <a:lnTo>
                  <a:pt x="21600" y="5250"/>
                </a:lnTo>
                <a:lnTo>
                  <a:pt x="21600" y="1635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body" idx="13"/>
          </p:nvPr>
        </p:nvSpPr>
        <p:spPr>
          <a:xfrm>
            <a:off x="571500" y="139065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xfrm>
            <a:off x="571500" y="355600"/>
            <a:ext cx="11861800" cy="723900"/>
          </a:xfrm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9、收银机 - G1 - 晚8点后打八折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xfrm>
            <a:off x="571500" y="1485900"/>
            <a:ext cx="11861800" cy="72263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该商店正在对部分商品进行“</a:t>
            </a:r>
            <a:r>
              <a:rPr>
                <a:solidFill>
                  <a:srgbClr val="FF0000"/>
                </a:solidFill>
              </a:rPr>
              <a:t>晚8点后打八折</a:t>
            </a:r>
            <a:r>
              <a:t>”的优惠活动。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楷体 Std R"/>
                <a:ea typeface="Adobe 楷体 Std R"/>
                <a:cs typeface="Adobe 楷体 Std R"/>
                <a:sym typeface="Adobe 楷体 Std R"/>
              </a:defRPr>
            </a:pPr>
            <a:r>
              <a:t>子类型为“蔬菜”的商品在结账时，如果结账时间在8点和当晚12点（含8点整和12点整）。嘉定满足优惠条件的情况下，消费者一定会参与优惠活动。店员设置哪些条形码对应的商品可以换购。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要求写代码支持上述的功能，并根据输入和设置的不同，输出下列小票。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小票内容及格式（样例）：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0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晚8点后打八折</a:t>
            </a:r>
            <a:r>
              <a:t>”优惠条件的商品时：</a:t>
            </a:r>
          </a:p>
        </p:txBody>
      </p:sp>
      <p:sp>
        <p:nvSpPr>
          <p:cNvPr id="286" name="Shape 286"/>
          <p:cNvSpPr/>
          <p:nvPr/>
        </p:nvSpPr>
        <p:spPr>
          <a:xfrm>
            <a:off x="1993900" y="4495800"/>
            <a:ext cx="9017000" cy="5041900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打印时间：2016年8月30日 220:09:05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名称：油麦菜，数量：2斤，单价：4.50(元)，小计：7.20(元)，优惠：1.80(元)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晚8点后打八折商品：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名称：油麦菜，折扣：8折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总计：32.20(元)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节省：1.80(元)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half" idx="1"/>
          </p:nvPr>
        </p:nvSpPr>
        <p:spPr>
          <a:xfrm>
            <a:off x="571500" y="1701800"/>
            <a:ext cx="11861800" cy="2197100"/>
          </a:xfrm>
          <a:prstGeom prst="rect">
            <a:avLst/>
          </a:prstGeom>
        </p:spPr>
        <p:txBody>
          <a:bodyPr anchor="ctr"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25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当购买的商品中，</a:t>
            </a:r>
            <a:r>
              <a:rPr>
                <a:solidFill>
                  <a:srgbClr val="FF0000"/>
                </a:solidFill>
              </a:rPr>
              <a:t>没有</a:t>
            </a:r>
            <a:r>
              <a:t>符合“</a:t>
            </a:r>
            <a:r>
              <a:rPr>
                <a:solidFill>
                  <a:srgbClr val="FF0000"/>
                </a:solidFill>
              </a:rPr>
              <a:t>晚8点后打八折</a:t>
            </a:r>
            <a:r>
              <a:t>”优惠条件的商品时：</a:t>
            </a:r>
          </a:p>
        </p:txBody>
      </p:sp>
      <p:sp>
        <p:nvSpPr>
          <p:cNvPr id="290" name="Shape 290"/>
          <p:cNvSpPr/>
          <p:nvPr/>
        </p:nvSpPr>
        <p:spPr>
          <a:xfrm>
            <a:off x="2317750" y="4011659"/>
            <a:ext cx="8369300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名称：可口可乐，数量：3瓶，单价：3.00(元)，小计：9.00(元)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总计：25.00(元)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457200">
              <a:spcBef>
                <a:spcPts val="0"/>
              </a:spcBef>
              <a:defRPr sz="28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9、收银机 - G1 - 晚8点后打八折</a:t>
            </a:r>
          </a:p>
        </p:txBody>
      </p:sp>
      <p:sp>
        <p:nvSpPr>
          <p:cNvPr id="292" name="Shape 292">
            <a:hlinkClick r:id="rId2" action="ppaction://hlinksldjump"/>
          </p:cNvPr>
          <p:cNvSpPr/>
          <p:nvPr/>
        </p:nvSpPr>
        <p:spPr>
          <a:xfrm>
            <a:off x="9994900" y="7950200"/>
            <a:ext cx="2501900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9" y="16350"/>
                </a:moveTo>
                <a:lnTo>
                  <a:pt x="10609" y="21600"/>
                </a:lnTo>
                <a:lnTo>
                  <a:pt x="0" y="10800"/>
                </a:lnTo>
                <a:lnTo>
                  <a:pt x="10609" y="0"/>
                </a:lnTo>
                <a:lnTo>
                  <a:pt x="10609" y="5250"/>
                </a:lnTo>
                <a:lnTo>
                  <a:pt x="21600" y="5250"/>
                </a:lnTo>
                <a:lnTo>
                  <a:pt x="21600" y="1635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返回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457200">
              <a:spcBef>
                <a:spcPts val="0"/>
              </a:spcBef>
              <a:defRPr sz="41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需求描述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571500" y="1701800"/>
            <a:ext cx="11861800" cy="7670800"/>
          </a:xfrm>
          <a:prstGeom prst="rect">
            <a:avLst/>
          </a:prstGeom>
        </p:spPr>
        <p:txBody>
          <a:bodyPr anchor="ctr"/>
          <a:lstStyle/>
          <a:p>
            <a:pPr marL="0" lvl="2" indent="182880" defTabSz="233679">
              <a:spcBef>
                <a:spcPts val="80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/>
              <a:t>已知我们可以对</a:t>
            </a:r>
            <a:r>
              <a:rPr dirty="0">
                <a:solidFill>
                  <a:srgbClr val="FF0000"/>
                </a:solidFill>
              </a:rPr>
              <a:t>收银机</a:t>
            </a:r>
            <a:r>
              <a:rPr dirty="0"/>
              <a:t>进行设置，使之</a:t>
            </a:r>
            <a:r>
              <a:rPr dirty="0">
                <a:solidFill>
                  <a:srgbClr val="FF0000"/>
                </a:solidFill>
              </a:rPr>
              <a:t>支持各种优惠</a:t>
            </a:r>
            <a:r>
              <a:rPr dirty="0"/>
              <a:t>。我们需要</a:t>
            </a:r>
            <a:r>
              <a:rPr dirty="0">
                <a:solidFill>
                  <a:srgbClr val="FF0000"/>
                </a:solidFill>
              </a:rPr>
              <a:t>实现</a:t>
            </a:r>
            <a:r>
              <a:rPr dirty="0"/>
              <a:t>一个名为</a:t>
            </a:r>
            <a:r>
              <a:rPr dirty="0">
                <a:solidFill>
                  <a:srgbClr val="FF0000"/>
                </a:solidFill>
              </a:rPr>
              <a:t>打印小票</a:t>
            </a:r>
            <a:r>
              <a:rPr dirty="0"/>
              <a:t>的小模块，收银机会将</a:t>
            </a:r>
            <a:r>
              <a:rPr dirty="0">
                <a:solidFill>
                  <a:srgbClr val="009100"/>
                </a:solidFill>
              </a:rPr>
              <a:t>输入的数据</a:t>
            </a:r>
            <a:r>
              <a:rPr dirty="0"/>
              <a:t>转换成一个</a:t>
            </a:r>
            <a:r>
              <a:rPr dirty="0">
                <a:solidFill>
                  <a:srgbClr val="009C00"/>
                </a:solidFill>
              </a:rPr>
              <a:t>JSON数据</a:t>
            </a:r>
            <a:r>
              <a:rPr dirty="0"/>
              <a:t>然后一次性传给我们这个小模块，我们将从控制台中</a:t>
            </a:r>
            <a:r>
              <a:rPr dirty="0">
                <a:solidFill>
                  <a:srgbClr val="009300"/>
                </a:solidFill>
              </a:rPr>
              <a:t>输出</a:t>
            </a:r>
            <a:r>
              <a:rPr dirty="0"/>
              <a:t>结算</a:t>
            </a:r>
            <a:r>
              <a:rPr dirty="0">
                <a:solidFill>
                  <a:srgbClr val="009400"/>
                </a:solidFill>
              </a:rPr>
              <a:t>清单</a:t>
            </a:r>
            <a:r>
              <a:rPr dirty="0"/>
              <a:t>的文本。</a:t>
            </a:r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 err="1">
                <a:solidFill>
                  <a:srgbClr val="008400"/>
                </a:solidFill>
              </a:rPr>
              <a:t>输入</a:t>
            </a:r>
            <a:r>
              <a:rPr dirty="0" err="1"/>
              <a:t>格式（样例</a:t>
            </a:r>
            <a:r>
              <a:rPr dirty="0"/>
              <a:t>）：</a:t>
            </a:r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96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196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56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96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96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96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96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96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96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96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lvl="2" indent="182880" defTabSz="233679">
              <a:spcBef>
                <a:spcPts val="700"/>
              </a:spcBef>
              <a:buSzTx/>
              <a:buFontTx/>
              <a:buNone/>
              <a:defRPr sz="72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96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</p:txBody>
      </p:sp>
      <p:pic>
        <p:nvPicPr>
          <p:cNvPr id="142" name="屏幕快照 2016-08-30 上午9.06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200" y="4542500"/>
            <a:ext cx="11133598" cy="32086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grpSp>
        <p:nvGrpSpPr>
          <p:cNvPr id="145" name="Group 145"/>
          <p:cNvGrpSpPr/>
          <p:nvPr/>
        </p:nvGrpSpPr>
        <p:grpSpPr>
          <a:xfrm>
            <a:off x="5467047" y="4620807"/>
            <a:ext cx="6184995" cy="3051986"/>
            <a:chOff x="0" y="0"/>
            <a:chExt cx="6184993" cy="3051984"/>
          </a:xfrm>
        </p:grpSpPr>
        <p:sp>
          <p:nvSpPr>
            <p:cNvPr id="144" name="Shape 144"/>
            <p:cNvSpPr/>
            <p:nvPr/>
          </p:nvSpPr>
          <p:spPr>
            <a:xfrm>
              <a:off x="113592" y="71842"/>
              <a:ext cx="5999560" cy="290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66" y="0"/>
                  </a:moveTo>
                  <a:cubicBezTo>
                    <a:pt x="2461" y="0"/>
                    <a:pt x="2213" y="510"/>
                    <a:pt x="2213" y="1141"/>
                  </a:cubicBezTo>
                  <a:lnTo>
                    <a:pt x="2213" y="9132"/>
                  </a:lnTo>
                  <a:lnTo>
                    <a:pt x="0" y="11413"/>
                  </a:lnTo>
                  <a:lnTo>
                    <a:pt x="2213" y="13697"/>
                  </a:lnTo>
                  <a:lnTo>
                    <a:pt x="2213" y="20459"/>
                  </a:lnTo>
                  <a:cubicBezTo>
                    <a:pt x="2213" y="21090"/>
                    <a:pt x="2461" y="21600"/>
                    <a:pt x="2766" y="21600"/>
                  </a:cubicBezTo>
                  <a:lnTo>
                    <a:pt x="21047" y="21600"/>
                  </a:lnTo>
                  <a:cubicBezTo>
                    <a:pt x="21353" y="21600"/>
                    <a:pt x="21600" y="21090"/>
                    <a:pt x="21600" y="20459"/>
                  </a:cubicBezTo>
                  <a:lnTo>
                    <a:pt x="21600" y="1141"/>
                  </a:lnTo>
                  <a:cubicBezTo>
                    <a:pt x="21600" y="510"/>
                    <a:pt x="21353" y="0"/>
                    <a:pt x="21047" y="0"/>
                  </a:cubicBezTo>
                  <a:lnTo>
                    <a:pt x="2766" y="0"/>
                  </a:lnTo>
                  <a:close/>
                </a:path>
              </a:pathLst>
            </a:custGeom>
            <a:blipFill rotWithShape="1">
              <a:blip r:embed="rId3">
                <a:alphaModFix amt="55608"/>
              </a:blip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r>
                <a:t>TIPS</a:t>
              </a:r>
            </a:p>
            <a:p>
              <a:pPr algn="ctr">
                <a:spcBef>
                  <a:spcPts val="0"/>
                </a:spcBef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r>
                <a:t>收银机识别结果：</a:t>
              </a:r>
            </a:p>
            <a:p>
              <a:pPr algn="ctr">
                <a:spcBef>
                  <a:spcPts val="0"/>
                </a:spcBef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r>
                <a:t>条码为ITEM000001的商品购买5个</a:t>
              </a:r>
            </a:p>
            <a:p>
              <a:pPr algn="ctr">
                <a:spcBef>
                  <a:spcPts val="0"/>
                </a:spcBef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r>
                <a:t>条码为ITEM000003的商品购买2个</a:t>
              </a:r>
            </a:p>
            <a:p>
              <a:pPr algn="ctr">
                <a:spcBef>
                  <a:spcPts val="0"/>
                </a:spcBef>
                <a:defRPr sz="2400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Baskerville"/>
                </a:defRPr>
              </a:pPr>
              <a:r>
                <a:t>条码为ITEM000005的商品购买3个</a:t>
              </a:r>
            </a:p>
          </p:txBody>
        </p:sp>
        <p:pic>
          <p:nvPicPr>
            <p:cNvPr id="143" name="图片 142"/>
            <p:cNvPicPr>
              <a:picLocks/>
            </p:cNvPicPr>
            <p:nvPr/>
          </p:nvPicPr>
          <p:blipFill>
            <a:blip r:embed="rId4">
              <a:alphaModFix amt="55608"/>
              <a:extLst/>
            </a:blip>
            <a:stretch>
              <a:fillRect/>
            </a:stretch>
          </p:blipFill>
          <p:spPr>
            <a:xfrm>
              <a:off x="-1" y="0"/>
              <a:ext cx="6184995" cy="3051985"/>
            </a:xfrm>
            <a:prstGeom prst="rect">
              <a:avLst/>
            </a:prstGeom>
            <a:effectLst/>
          </p:spPr>
        </p:pic>
      </p:grpSp>
      <p:sp>
        <p:nvSpPr>
          <p:cNvPr id="146" name="Shape 146"/>
          <p:cNvSpPr/>
          <p:nvPr/>
        </p:nvSpPr>
        <p:spPr>
          <a:xfrm>
            <a:off x="704849" y="8079189"/>
            <a:ext cx="11595101" cy="1164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>
              <a:spcBef>
                <a:spcPts val="2000"/>
              </a:spcBef>
              <a:defRPr sz="2300" spc="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/>
              <a:t>其中对‘</a:t>
            </a:r>
            <a:r>
              <a:rPr dirty="0">
                <a:solidFill>
                  <a:srgbClr val="008400"/>
                </a:solidFill>
              </a:rPr>
              <a:t>ITEM000003-2</a:t>
            </a:r>
            <a:r>
              <a:rPr dirty="0"/>
              <a:t>’来说,”</a:t>
            </a:r>
            <a:r>
              <a:rPr dirty="0">
                <a:solidFill>
                  <a:srgbClr val="008200"/>
                </a:solidFill>
              </a:rPr>
              <a:t>-</a:t>
            </a:r>
            <a:r>
              <a:rPr dirty="0"/>
              <a:t>“之</a:t>
            </a:r>
            <a:r>
              <a:rPr dirty="0">
                <a:solidFill>
                  <a:srgbClr val="008700"/>
                </a:solidFill>
              </a:rPr>
              <a:t>前</a:t>
            </a:r>
            <a:r>
              <a:rPr dirty="0"/>
              <a:t>的是</a:t>
            </a:r>
            <a:r>
              <a:rPr dirty="0">
                <a:solidFill>
                  <a:srgbClr val="009600"/>
                </a:solidFill>
              </a:rPr>
              <a:t>标准的条形码,</a:t>
            </a:r>
            <a:r>
              <a:rPr dirty="0"/>
              <a:t>”-“之</a:t>
            </a:r>
            <a:r>
              <a:rPr dirty="0">
                <a:solidFill>
                  <a:srgbClr val="008400"/>
                </a:solidFill>
              </a:rPr>
              <a:t>后</a:t>
            </a:r>
            <a:r>
              <a:rPr dirty="0"/>
              <a:t>的是</a:t>
            </a:r>
            <a:r>
              <a:rPr dirty="0">
                <a:solidFill>
                  <a:srgbClr val="008900"/>
                </a:solidFill>
              </a:rPr>
              <a:t>商品数量</a:t>
            </a:r>
            <a:r>
              <a:rPr dirty="0"/>
              <a:t>。当我们购买需要称量的物品的时候,由称量的机器生成此类条形码,收银机负责</a:t>
            </a:r>
            <a:r>
              <a:rPr dirty="0">
                <a:solidFill>
                  <a:srgbClr val="008200"/>
                </a:solidFill>
              </a:rPr>
              <a:t>识别</a:t>
            </a:r>
            <a:r>
              <a:rPr dirty="0"/>
              <a:t>生成</a:t>
            </a:r>
            <a:r>
              <a:rPr dirty="0">
                <a:solidFill>
                  <a:srgbClr val="008000"/>
                </a:solidFill>
              </a:rPr>
              <a:t>小票</a:t>
            </a:r>
            <a:r>
              <a:rPr dirty="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  <p:bldP spid="142" grpId="2" animBg="1" advAuto="0"/>
      <p:bldP spid="145" grpId="4" animBg="1" advAuto="0"/>
      <p:bldP spid="146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457200">
              <a:spcBef>
                <a:spcPts val="0"/>
              </a:spcBef>
              <a:defRPr sz="41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数据格式（JSON）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647699" y="1701800"/>
            <a:ext cx="11861801" cy="7823200"/>
          </a:xfrm>
          <a:prstGeom prst="rect">
            <a:avLst/>
          </a:prstGeom>
        </p:spPr>
        <p:txBody>
          <a:bodyPr anchor="ctr"/>
          <a:lstStyle/>
          <a:p>
            <a:pPr marL="511016" indent="-511016" defTabSz="338835">
              <a:spcBef>
                <a:spcPts val="1100"/>
              </a:spcBef>
              <a:defRPr sz="348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 err="1"/>
              <a:t>输入数据（从文件读取</a:t>
            </a:r>
            <a:r>
              <a:rPr dirty="0"/>
              <a:t>）：</a:t>
            </a:r>
          </a:p>
          <a:p>
            <a:pPr marL="783558" lvl="1" indent="-511016" defTabSz="338835">
              <a:spcBef>
                <a:spcPts val="1100"/>
              </a:spcBef>
              <a:defRPr sz="348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/>
              <a:t>1、</a:t>
            </a:r>
            <a:r>
              <a:rPr dirty="0" smtClean="0"/>
              <a:t>商品信息</a:t>
            </a:r>
            <a:endParaRPr dirty="0"/>
          </a:p>
          <a:p>
            <a:pPr marL="783558" lvl="1" indent="-511016" defTabSz="338835">
              <a:spcBef>
                <a:spcPts val="1100"/>
              </a:spcBef>
              <a:defRPr sz="348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/>
              <a:t>2、购物小票（程序需要从小票上读取用户的购物信息）</a:t>
            </a:r>
          </a:p>
          <a:p>
            <a:pPr marL="783558" lvl="1" indent="-511016" defTabSz="338835">
              <a:spcBef>
                <a:spcPts val="1100"/>
              </a:spcBef>
              <a:defRPr sz="348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/>
              <a:t>3、优惠商品</a:t>
            </a:r>
          </a:p>
          <a:p>
            <a:pPr marL="0" lvl="4" indent="530351" defTabSz="338835">
              <a:spcBef>
                <a:spcPts val="1100"/>
              </a:spcBef>
              <a:buSzTx/>
              <a:buFontTx/>
              <a:buNone/>
              <a:defRPr sz="232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lvl="2" indent="265175" defTabSz="338835">
              <a:spcBef>
                <a:spcPts val="1100"/>
              </a:spcBef>
              <a:buSzTx/>
              <a:buFontTx/>
              <a:buNone/>
              <a:defRPr sz="2842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indent="0" defTabSz="265175">
              <a:spcBef>
                <a:spcPts val="0"/>
              </a:spcBef>
              <a:buSzTx/>
              <a:buFontTx/>
              <a:buNone/>
              <a:defRPr sz="81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265175">
              <a:spcBef>
                <a:spcPts val="0"/>
              </a:spcBef>
              <a:buSzTx/>
              <a:buFontTx/>
              <a:buNone/>
              <a:defRPr sz="139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265175">
              <a:spcBef>
                <a:spcPts val="0"/>
              </a:spcBef>
              <a:buSzTx/>
              <a:buFontTx/>
              <a:buNone/>
              <a:defRPr sz="139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265175">
              <a:spcBef>
                <a:spcPts val="0"/>
              </a:spcBef>
              <a:buSzTx/>
              <a:buFontTx/>
              <a:buNone/>
              <a:defRPr sz="139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265175">
              <a:spcBef>
                <a:spcPts val="0"/>
              </a:spcBef>
              <a:buSzTx/>
              <a:buFontTx/>
              <a:buNone/>
              <a:defRPr sz="139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265175">
              <a:spcBef>
                <a:spcPts val="0"/>
              </a:spcBef>
              <a:buSzTx/>
              <a:buFontTx/>
              <a:buNone/>
              <a:defRPr sz="139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265175">
              <a:spcBef>
                <a:spcPts val="0"/>
              </a:spcBef>
              <a:buSzTx/>
              <a:buFontTx/>
              <a:buNone/>
              <a:defRPr sz="139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265175">
              <a:spcBef>
                <a:spcPts val="0"/>
              </a:spcBef>
              <a:buSzTx/>
              <a:buFontTx/>
              <a:buNone/>
              <a:defRPr sz="139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lvl="2" indent="265175" defTabSz="338835">
              <a:spcBef>
                <a:spcPts val="1000"/>
              </a:spcBef>
              <a:buSzTx/>
              <a:buFontTx/>
              <a:buNone/>
              <a:defRPr sz="1044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indent="0" defTabSz="265175">
              <a:spcBef>
                <a:spcPts val="0"/>
              </a:spcBef>
              <a:buSzTx/>
              <a:buFontTx/>
              <a:buNone/>
              <a:defRPr sz="139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</p:txBody>
      </p:sp>
      <p:pic>
        <p:nvPicPr>
          <p:cNvPr id="151" name="屏幕快照 2016-08-30 上午9.44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850" y="6451848"/>
            <a:ext cx="3035300" cy="209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屏幕快照 2016-08-30 上午9.45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0774" y="6052045"/>
            <a:ext cx="2545000" cy="2895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屏幕快照 2016-08-30 上午9.46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8398" y="6362700"/>
            <a:ext cx="4406901" cy="243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9304101" y="4572000"/>
            <a:ext cx="2544999" cy="2095500"/>
          </a:xfrm>
          <a:prstGeom prst="wedgeEllipseCallout">
            <a:avLst>
              <a:gd name="adj1" fmla="val -49396"/>
              <a:gd name="adj2" fmla="val 61743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［］代表数组，可能有多种type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9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1" animBg="1" advAuto="0"/>
      <p:bldP spid="151" grpId="2" animBg="1" advAuto="0"/>
      <p:bldP spid="152" grpId="3" animBg="1" advAuto="0"/>
      <p:bldP spid="153" grpId="4" animBg="1" advAuto="0"/>
      <p:bldP spid="154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457200">
              <a:spcBef>
                <a:spcPts val="0"/>
              </a:spcBef>
              <a:defRPr sz="41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数据格式（JSON）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647699" y="1701800"/>
            <a:ext cx="11861801" cy="7823200"/>
          </a:xfrm>
          <a:prstGeom prst="rect">
            <a:avLst/>
          </a:prstGeom>
        </p:spPr>
        <p:txBody>
          <a:bodyPr anchor="ctr"/>
          <a:lstStyle/>
          <a:p>
            <a:pPr marL="881062" indent="-881062">
              <a:lnSpc>
                <a:spcPct val="40000"/>
              </a:lnSpc>
              <a:spcBef>
                <a:spcPts val="2000"/>
              </a:spcBef>
              <a:defRPr sz="33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输出数据（控制台输出）：</a:t>
            </a:r>
          </a:p>
          <a:p>
            <a:pPr marL="1527175" lvl="2" indent="-587375">
              <a:lnSpc>
                <a:spcPct val="40000"/>
              </a:lnSpc>
              <a:spcBef>
                <a:spcPts val="2000"/>
              </a:spcBef>
              <a:defRPr sz="34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小票</a:t>
            </a:r>
          </a:p>
          <a:p>
            <a:pPr marL="0" lvl="2" indent="457200">
              <a:lnSpc>
                <a:spcPct val="40000"/>
              </a:lnSpc>
              <a:spcBef>
                <a:spcPts val="2000"/>
              </a:spcBef>
              <a:buSzTx/>
              <a:buFontTx/>
              <a:buNone/>
              <a:defRPr sz="490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lvl="2" indent="457200">
              <a:buSzTx/>
              <a:buFontTx/>
              <a:buNone/>
              <a:defRPr sz="180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2393949" y="4481559"/>
            <a:ext cx="8369301" cy="3225801"/>
          </a:xfrm>
          <a:prstGeom prst="roundRect">
            <a:avLst>
              <a:gd name="adj" fmla="val 0"/>
            </a:avLst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＊＊＊&lt;没钱赚商店&gt;购物清单＊＊＊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名称：可口可乐，数量：6瓶，单价：3.00(元)，小计：17.10(元)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名称：雪碧，数量：5瓶，单价：3.00(元)，小计：14.25(元)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名称：羽毛球，数量：5个，单价：1.00(元)，小计：5.00(元)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名称：苹果，数量：2斤，单价：5.50(元)，小计：11.00(元)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－－－－－－－－－－－－－－－－－－－－－－－－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总计：47.35(元) </a:t>
            </a:r>
          </a:p>
          <a:p>
            <a:pPr>
              <a:spcBef>
                <a:spcPts val="0"/>
              </a:spcBef>
              <a:defRPr sz="1600" spc="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＊＊＊＊＊＊＊＊＊＊＊＊＊＊＊＊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dir="r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 advAuto="0"/>
      <p:bldP spid="159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571500" y="444501"/>
            <a:ext cx="11861800" cy="7239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457200">
              <a:spcBef>
                <a:spcPts val="0"/>
              </a:spcBef>
              <a:defRPr sz="41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dirty="0" err="1"/>
              <a:t>作业要求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482600" y="3203864"/>
            <a:ext cx="12230100" cy="5435600"/>
          </a:xfrm>
          <a:prstGeom prst="rect">
            <a:avLst/>
          </a:prstGeom>
        </p:spPr>
        <p:txBody>
          <a:bodyPr anchor="ctr"/>
          <a:lstStyle/>
          <a:p>
            <a:pPr marL="211455" indent="-211455" defTabSz="182880">
              <a:spcBef>
                <a:spcPts val="0"/>
              </a:spcBef>
              <a:defRPr sz="2840"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 err="1"/>
              <a:t>请完成全部需求，并输出样例格示的小票</a:t>
            </a:r>
            <a:r>
              <a:rPr dirty="0"/>
              <a:t>；</a:t>
            </a:r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211455" indent="-211455" defTabSz="182880">
              <a:spcBef>
                <a:spcPts val="0"/>
              </a:spcBef>
              <a:defRPr sz="2840"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 err="1"/>
              <a:t>程序实现语言（JavaScript、C</a:t>
            </a:r>
            <a:r>
              <a:rPr dirty="0"/>
              <a:t>#、</a:t>
            </a:r>
            <a:r>
              <a:rPr dirty="0" err="1"/>
              <a:t>Java、Scala等）和实现形式（Console、Web、Desktop、APP等）不限</a:t>
            </a:r>
            <a:r>
              <a:rPr dirty="0"/>
              <a:t>；</a:t>
            </a:r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211455" indent="-211455" defTabSz="182880">
              <a:spcBef>
                <a:spcPts val="0"/>
              </a:spcBef>
              <a:defRPr sz="2840"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dirty="0" err="1"/>
              <a:t>请在保证实现代码的同时，尽量保持代码的</a:t>
            </a:r>
            <a:r>
              <a:rPr dirty="0" err="1">
                <a:solidFill>
                  <a:srgbClr val="FC2323"/>
                </a:solidFill>
              </a:rPr>
              <a:t>整洁性、可读性、易于扩展和维护性</a:t>
            </a:r>
            <a:r>
              <a:rPr dirty="0" err="1"/>
              <a:t>等</a:t>
            </a:r>
            <a:r>
              <a:rPr dirty="0"/>
              <a:t>；</a:t>
            </a:r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  <a:p>
            <a:pPr marL="0" lvl="2" indent="182880" defTabSz="233679">
              <a:spcBef>
                <a:spcPts val="700"/>
              </a:spcBef>
              <a:buSzTx/>
              <a:buFontTx/>
              <a:buNone/>
              <a:defRPr sz="284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457200">
              <a:spcBef>
                <a:spcPts val="0"/>
              </a:spcBef>
              <a:defRPr sz="4100" b="1" cap="none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加分项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482600" y="2705100"/>
            <a:ext cx="12230100" cy="5435600"/>
          </a:xfrm>
          <a:prstGeom prst="rect">
            <a:avLst/>
          </a:prstGeom>
        </p:spPr>
        <p:txBody>
          <a:bodyPr anchor="ctr"/>
          <a:lstStyle/>
          <a:p>
            <a:pPr marL="0" indent="0" defTabSz="182880">
              <a:spcBef>
                <a:spcPts val="0"/>
              </a:spcBef>
              <a:buSzTx/>
              <a:buFontTx/>
              <a:buNone/>
              <a:defRPr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满足以下的条件（但并不仅限于这些条件），将会成为你的加分项：</a:t>
            </a:r>
          </a:p>
          <a:p>
            <a:pPr marL="540384" lvl="1" indent="-352425" defTabSz="182880">
              <a:spcBef>
                <a:spcPts val="0"/>
              </a:spcBef>
              <a:defRPr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良好的</a:t>
            </a:r>
            <a:r>
              <a:rPr>
                <a:solidFill>
                  <a:srgbClr val="DB2323"/>
                </a:solidFill>
              </a:rPr>
              <a:t>抽象和设计</a:t>
            </a:r>
            <a:r>
              <a:t>；</a:t>
            </a:r>
          </a:p>
          <a:p>
            <a:pPr marL="540384" lvl="1" indent="-352425" defTabSz="182880">
              <a:spcBef>
                <a:spcPts val="0"/>
              </a:spcBef>
              <a:defRPr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完善的测试，</a:t>
            </a:r>
            <a:r>
              <a:rPr>
                <a:solidFill>
                  <a:srgbClr val="EC2323"/>
                </a:solidFill>
              </a:rPr>
              <a:t>TDD</a:t>
            </a:r>
            <a:r>
              <a:t>开发；</a:t>
            </a:r>
          </a:p>
          <a:p>
            <a:pPr marL="540384" lvl="1" indent="-352425" defTabSz="182880">
              <a:spcBef>
                <a:spcPts val="0"/>
              </a:spcBef>
              <a:defRPr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>
                <a:solidFill>
                  <a:srgbClr val="EF2323"/>
                </a:solidFill>
              </a:rPr>
              <a:t>git</a:t>
            </a:r>
            <a:r>
              <a:t>小步提交；</a:t>
            </a:r>
          </a:p>
          <a:p>
            <a:pPr marL="540384" lvl="1" indent="-352425" defTabSz="182880">
              <a:spcBef>
                <a:spcPts val="0"/>
              </a:spcBef>
              <a:defRPr>
                <a:solidFill>
                  <a:srgbClr val="232323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t>良好的构建和</a:t>
            </a:r>
            <a:r>
              <a:rPr>
                <a:solidFill>
                  <a:srgbClr val="E22323"/>
                </a:solidFill>
              </a:rPr>
              <a:t>编码规范</a:t>
            </a:r>
            <a:r>
              <a:t>；</a:t>
            </a:r>
          </a:p>
          <a:p>
            <a:pPr marL="0" lvl="2" indent="182880" defTabSz="233679">
              <a:lnSpc>
                <a:spcPct val="40000"/>
              </a:lnSpc>
              <a:spcBef>
                <a:spcPts val="80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marL="0" lvl="2" indent="182880" defTabSz="233679">
              <a:spcBef>
                <a:spcPts val="700"/>
              </a:spcBef>
              <a:buSzTx/>
              <a:buFontTx/>
              <a:buNone/>
              <a:defRPr sz="2840"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/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284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397256">
              <a:spcBef>
                <a:spcPts val="1500"/>
              </a:spcBef>
              <a:defRPr sz="3536"/>
            </a:lvl1pPr>
          </a:lstStyle>
          <a:p>
            <a:r>
              <a:t>准备工作 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安装git</a:t>
            </a:r>
          </a:p>
          <a:p>
            <a:r>
              <a:t>安装IntelliJ Idea 2016 完整版</a:t>
            </a:r>
          </a:p>
          <a:p>
            <a:r>
              <a:t>安装gradle 2.10以上</a:t>
            </a:r>
          </a:p>
          <a:p>
            <a:r>
              <a:t>安装java8（必须！）</a:t>
            </a:r>
          </a:p>
          <a:p>
            <a:r>
              <a:t>了解TDD</a:t>
            </a:r>
          </a:p>
          <a:p>
            <a:r>
              <a:t>在合适目录使用git clone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118295074_2675x2907.jpeg">
            <a:hlinkClick r:id="rId2" action="ppaction://hlinksldjump"/>
          </p:cNvPr>
          <p:cNvPicPr>
            <a:picLocks noGrp="1"/>
          </p:cNvPicPr>
          <p:nvPr>
            <p:ph type="pic" idx="13"/>
          </p:nvPr>
        </p:nvPicPr>
        <p:blipFill>
          <a:blip r:embed="rId3">
            <a:extLst/>
          </a:blip>
          <a:srcRect t="784" r="340" b="8898"/>
          <a:stretch>
            <a:fillRect/>
          </a:stretch>
        </p:blipFill>
        <p:spPr>
          <a:xfrm>
            <a:off x="5223125" y="1588827"/>
            <a:ext cx="2825557" cy="2359151"/>
          </a:xfrm>
          <a:prstGeom prst="rect">
            <a:avLst/>
          </a:prstGeom>
        </p:spPr>
      </p:pic>
      <p:pic>
        <p:nvPicPr>
          <p:cNvPr id="174" name="182741592_1098x949.jpeg">
            <a:hlinkClick r:id="" action="ppaction://hlinkshowjump?jump=nextslide"/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/>
          </a:blip>
          <a:srcRect l="3486" t="3225" r="14898" b="17944"/>
          <a:stretch>
            <a:fillRect/>
          </a:stretch>
        </p:blipFill>
        <p:spPr>
          <a:xfrm>
            <a:off x="2041775" y="1588827"/>
            <a:ext cx="2825679" cy="2358900"/>
          </a:xfrm>
          <a:prstGeom prst="rect">
            <a:avLst/>
          </a:prstGeom>
        </p:spPr>
      </p:pic>
      <p:pic>
        <p:nvPicPr>
          <p:cNvPr id="175" name="182429520_1646x1646.jpeg">
            <a:hlinkClick r:id="rId5" action="ppaction://hlinksldjump"/>
          </p:cNvPr>
          <p:cNvPicPr>
            <a:picLocks noGrp="1" noChangeAspect="1"/>
          </p:cNvPicPr>
          <p:nvPr>
            <p:ph type="pic" idx="15"/>
          </p:nvPr>
        </p:nvPicPr>
        <p:blipFill>
          <a:blip r:embed="rId6">
            <a:extLst/>
          </a:blip>
          <a:srcRect l="568" t="568" r="3124" b="19034"/>
          <a:stretch>
            <a:fillRect/>
          </a:stretch>
        </p:blipFill>
        <p:spPr>
          <a:xfrm>
            <a:off x="8406377" y="1590414"/>
            <a:ext cx="2825829" cy="2359026"/>
          </a:xfrm>
          <a:prstGeom prst="rect">
            <a:avLst/>
          </a:prstGeom>
        </p:spPr>
      </p:pic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571500" y="-101600"/>
            <a:ext cx="11861800" cy="1333500"/>
          </a:xfrm>
          <a:prstGeom prst="rect">
            <a:avLst/>
          </a:prstGeom>
        </p:spPr>
        <p:txBody>
          <a:bodyPr anchor="ctr"/>
          <a:lstStyle>
            <a:lvl1pPr algn="ctr" defTabSz="332993">
              <a:lnSpc>
                <a:spcPct val="80000"/>
              </a:lnSpc>
              <a:spcBef>
                <a:spcPts val="0"/>
              </a:spcBef>
              <a:defRPr sz="6897" cap="all" spc="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优惠选择</a:t>
            </a:r>
          </a:p>
        </p:txBody>
      </p:sp>
      <p:pic>
        <p:nvPicPr>
          <p:cNvPr id="177" name="182741592_1098x949.jpe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486" t="3225" r="14898" b="17944"/>
          <a:stretch>
            <a:fillRect/>
          </a:stretch>
        </p:blipFill>
        <p:spPr>
          <a:xfrm>
            <a:off x="5229475" y="4281227"/>
            <a:ext cx="2825679" cy="235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182741592_1098x949.jpe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486" t="3225" r="14898" b="17944"/>
          <a:stretch>
            <a:fillRect/>
          </a:stretch>
        </p:blipFill>
        <p:spPr>
          <a:xfrm>
            <a:off x="2041775" y="6973627"/>
            <a:ext cx="2825679" cy="235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118295074_2675x2907.jpeg">
            <a:hlinkClick r:id="rId9" action="ppaction://hlinksldjump"/>
          </p:cNvPr>
          <p:cNvPicPr>
            <a:picLocks/>
          </p:cNvPicPr>
          <p:nvPr/>
        </p:nvPicPr>
        <p:blipFill>
          <a:blip r:embed="rId3">
            <a:extLst/>
          </a:blip>
          <a:srcRect t="784" r="340" b="8898"/>
          <a:stretch>
            <a:fillRect/>
          </a:stretch>
        </p:blipFill>
        <p:spPr>
          <a:xfrm>
            <a:off x="5223125" y="6973627"/>
            <a:ext cx="2825557" cy="2359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182429520_1646x1646.jpe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6">
            <a:extLst/>
          </a:blip>
          <a:srcRect l="568" t="568" r="3124" b="19034"/>
          <a:stretch>
            <a:fillRect/>
          </a:stretch>
        </p:blipFill>
        <p:spPr>
          <a:xfrm>
            <a:off x="8406377" y="6973627"/>
            <a:ext cx="2825829" cy="235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118295074_2675x2907.jpeg">
            <a:hlinkClick r:id="rId11" action="ppaction://hlinksldjump"/>
          </p:cNvPr>
          <p:cNvPicPr>
            <a:picLocks/>
          </p:cNvPicPr>
          <p:nvPr/>
        </p:nvPicPr>
        <p:blipFill>
          <a:blip r:embed="rId3">
            <a:extLst/>
          </a:blip>
          <a:srcRect t="784" r="340" b="8898"/>
          <a:stretch>
            <a:fillRect/>
          </a:stretch>
        </p:blipFill>
        <p:spPr>
          <a:xfrm>
            <a:off x="2041775" y="4316152"/>
            <a:ext cx="2825557" cy="2359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118295074_2675x2907.jpeg">
            <a:hlinkClick r:id="rId12" action="ppaction://hlinksldjump"/>
          </p:cNvPr>
          <p:cNvPicPr>
            <a:picLocks/>
          </p:cNvPicPr>
          <p:nvPr/>
        </p:nvPicPr>
        <p:blipFill>
          <a:blip r:embed="rId3">
            <a:extLst/>
          </a:blip>
          <a:srcRect t="784" r="340" b="8898"/>
          <a:stretch>
            <a:fillRect/>
          </a:stretch>
        </p:blipFill>
        <p:spPr>
          <a:xfrm>
            <a:off x="8410826" y="4298689"/>
            <a:ext cx="2825556" cy="235915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>
            <a:hlinkClick r:id="" action="ppaction://hlinkshowjump?jump=nextslide"/>
          </p:cNvPr>
          <p:cNvSpPr/>
          <p:nvPr/>
        </p:nvSpPr>
        <p:spPr>
          <a:xfrm>
            <a:off x="2917091" y="1606289"/>
            <a:ext cx="1075120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i="1" spc="128">
                <a:solidFill>
                  <a:srgbClr val="FFFFFF"/>
                </a:solidFill>
                <a:effectLst>
                  <a:outerShdw blurRad="12700" dist="63500" dir="18900000" rotWithShape="0">
                    <a:srgbClr val="5C5C5C"/>
                  </a:outerShdw>
                </a:effectLst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t>1</a:t>
            </a:r>
          </a:p>
        </p:txBody>
      </p:sp>
      <p:sp>
        <p:nvSpPr>
          <p:cNvPr id="184" name="Shape 184">
            <a:hlinkClick r:id="rId2" action="ppaction://hlinksldjump"/>
          </p:cNvPr>
          <p:cNvSpPr/>
          <p:nvPr/>
        </p:nvSpPr>
        <p:spPr>
          <a:xfrm>
            <a:off x="6098441" y="1606289"/>
            <a:ext cx="1075120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i="1" spc="128">
                <a:solidFill>
                  <a:srgbClr val="FFFFFF"/>
                </a:solidFill>
                <a:effectLst>
                  <a:outerShdw blurRad="12700" dist="63500" dir="18900000" rotWithShape="0">
                    <a:srgbClr val="5C5C5C"/>
                  </a:outerShdw>
                </a:effectLst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t>2</a:t>
            </a:r>
          </a:p>
        </p:txBody>
      </p:sp>
      <p:sp>
        <p:nvSpPr>
          <p:cNvPr id="185" name="Shape 185">
            <a:hlinkClick r:id="rId5" action="ppaction://hlinksldjump"/>
          </p:cNvPr>
          <p:cNvSpPr/>
          <p:nvPr/>
        </p:nvSpPr>
        <p:spPr>
          <a:xfrm>
            <a:off x="9281693" y="1606289"/>
            <a:ext cx="1075119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i="1" spc="128">
                <a:solidFill>
                  <a:srgbClr val="FFFFFF"/>
                </a:solidFill>
                <a:effectLst>
                  <a:outerShdw blurRad="12700" dist="63500" dir="18900000" rotWithShape="0">
                    <a:srgbClr val="5C5C5C"/>
                  </a:outerShdw>
                </a:effectLst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t>3</a:t>
            </a:r>
          </a:p>
        </p:txBody>
      </p:sp>
      <p:sp>
        <p:nvSpPr>
          <p:cNvPr id="186" name="Shape 186">
            <a:hlinkClick r:id="rId11" action="ppaction://hlinksldjump"/>
          </p:cNvPr>
          <p:cNvSpPr/>
          <p:nvPr/>
        </p:nvSpPr>
        <p:spPr>
          <a:xfrm>
            <a:off x="2917091" y="4333614"/>
            <a:ext cx="1075120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i="1" spc="128">
                <a:solidFill>
                  <a:srgbClr val="FFFFFF"/>
                </a:solidFill>
                <a:effectLst>
                  <a:outerShdw blurRad="12700" dist="63500" dir="18900000" rotWithShape="0">
                    <a:srgbClr val="5C5C5C"/>
                  </a:outerShdw>
                </a:effectLst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t>4</a:t>
            </a:r>
          </a:p>
        </p:txBody>
      </p:sp>
      <p:sp>
        <p:nvSpPr>
          <p:cNvPr id="187" name="Shape 187">
            <a:hlinkClick r:id="rId7" action="ppaction://hlinksldjump"/>
          </p:cNvPr>
          <p:cNvSpPr/>
          <p:nvPr/>
        </p:nvSpPr>
        <p:spPr>
          <a:xfrm>
            <a:off x="6104791" y="4316152"/>
            <a:ext cx="1075120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i="1" spc="128">
                <a:solidFill>
                  <a:srgbClr val="FFFFFF"/>
                </a:solidFill>
                <a:effectLst>
                  <a:outerShdw blurRad="12700" dist="63500" dir="18900000" rotWithShape="0">
                    <a:srgbClr val="5C5C5C"/>
                  </a:outerShdw>
                </a:effectLst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t>5</a:t>
            </a:r>
          </a:p>
        </p:txBody>
      </p:sp>
      <p:sp>
        <p:nvSpPr>
          <p:cNvPr id="188" name="Shape 188">
            <a:hlinkClick r:id="rId12" action="ppaction://hlinksldjump"/>
          </p:cNvPr>
          <p:cNvSpPr/>
          <p:nvPr/>
        </p:nvSpPr>
        <p:spPr>
          <a:xfrm>
            <a:off x="9286141" y="4333614"/>
            <a:ext cx="1075120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i="1" spc="128">
                <a:solidFill>
                  <a:srgbClr val="FFFFFF"/>
                </a:solidFill>
                <a:effectLst>
                  <a:outerShdw blurRad="12700" dist="63500" dir="18900000" rotWithShape="0">
                    <a:srgbClr val="5C5C5C"/>
                  </a:outerShdw>
                </a:effectLst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t>6</a:t>
            </a:r>
          </a:p>
        </p:txBody>
      </p:sp>
      <p:sp>
        <p:nvSpPr>
          <p:cNvPr id="189" name="Shape 189">
            <a:hlinkClick r:id="rId8" action="ppaction://hlinksldjump"/>
          </p:cNvPr>
          <p:cNvSpPr/>
          <p:nvPr/>
        </p:nvSpPr>
        <p:spPr>
          <a:xfrm>
            <a:off x="2917091" y="6991089"/>
            <a:ext cx="1075120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i="1" spc="128">
                <a:solidFill>
                  <a:srgbClr val="FFFFFF"/>
                </a:solidFill>
                <a:effectLst>
                  <a:outerShdw blurRad="12700" dist="63500" dir="18900000" rotWithShape="0">
                    <a:srgbClr val="5C5C5C"/>
                  </a:outerShdw>
                </a:effectLst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t>7</a:t>
            </a:r>
          </a:p>
        </p:txBody>
      </p:sp>
      <p:sp>
        <p:nvSpPr>
          <p:cNvPr id="190" name="Shape 190">
            <a:hlinkClick r:id="rId9" action="ppaction://hlinksldjump"/>
          </p:cNvPr>
          <p:cNvSpPr/>
          <p:nvPr/>
        </p:nvSpPr>
        <p:spPr>
          <a:xfrm>
            <a:off x="6098441" y="6973627"/>
            <a:ext cx="1075120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i="1" spc="128">
                <a:solidFill>
                  <a:srgbClr val="FFFFFF"/>
                </a:solidFill>
                <a:effectLst>
                  <a:outerShdw blurRad="12700" dist="63500" dir="18900000" rotWithShape="0">
                    <a:srgbClr val="5C5C5C"/>
                  </a:outerShdw>
                </a:effectLst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t>8</a:t>
            </a:r>
          </a:p>
        </p:txBody>
      </p:sp>
      <p:sp>
        <p:nvSpPr>
          <p:cNvPr id="191" name="Shape 191">
            <a:hlinkClick r:id="rId10" action="ppaction://hlinksldjump"/>
          </p:cNvPr>
          <p:cNvSpPr/>
          <p:nvPr/>
        </p:nvSpPr>
        <p:spPr>
          <a:xfrm>
            <a:off x="9310268" y="6991089"/>
            <a:ext cx="1075119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i="1" spc="128">
                <a:solidFill>
                  <a:srgbClr val="FFFFFF"/>
                </a:solidFill>
                <a:effectLst>
                  <a:outerShdw blurRad="12700" dist="63500" dir="18900000" rotWithShape="0">
                    <a:srgbClr val="5C5C5C"/>
                  </a:outerShdw>
                </a:effectLst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t>9</a:t>
            </a:r>
          </a:p>
        </p:txBody>
      </p:sp>
      <p:sp>
        <p:nvSpPr>
          <p:cNvPr id="193" name="Shape 193"/>
          <p:cNvSpPr/>
          <p:nvPr/>
        </p:nvSpPr>
        <p:spPr>
          <a:xfrm>
            <a:off x="7395905" y="4642669"/>
            <a:ext cx="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747676"/>
            </a:solidFill>
            <a:miter lim="400000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2603</Words>
  <Application>Microsoft Office PowerPoint</Application>
  <PresentationFormat>自定义</PresentationFormat>
  <Paragraphs>373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Adobe 黑体 Std R</vt:lpstr>
      <vt:lpstr>Adobe 楷体 Std R</vt:lpstr>
      <vt:lpstr>Baskerville</vt:lpstr>
      <vt:lpstr>Baskerville SemiBold</vt:lpstr>
      <vt:lpstr>Helvetica Neue</vt:lpstr>
      <vt:lpstr>Iowan Old Style Bold</vt:lpstr>
      <vt:lpstr>Iowan Old Style Italic</vt:lpstr>
      <vt:lpstr>Iowan Old Style Roman</vt:lpstr>
      <vt:lpstr>Lucida Grande</vt:lpstr>
      <vt:lpstr>Zapf Dingbats</vt:lpstr>
      <vt:lpstr>Helvetica</vt:lpstr>
      <vt:lpstr>New_Template9</vt:lpstr>
      <vt:lpstr>编程操练</vt:lpstr>
      <vt:lpstr>需求描述</vt:lpstr>
      <vt:lpstr>需求描述</vt:lpstr>
      <vt:lpstr>数据格式（JSON）</vt:lpstr>
      <vt:lpstr>数据格式（JSON）</vt:lpstr>
      <vt:lpstr>作业要求</vt:lpstr>
      <vt:lpstr>加分项</vt:lpstr>
      <vt:lpstr>准备工作 </vt:lpstr>
      <vt:lpstr>PowerPoint 演示文稿</vt:lpstr>
      <vt:lpstr>1、收银机 - G1 - 按类批发价出售</vt:lpstr>
      <vt:lpstr>1、收银机 - G1 - 按类批发价出售</vt:lpstr>
      <vt:lpstr>2、收银机 - G1 - 打折</vt:lpstr>
      <vt:lpstr>2、收银机 - G1 - 打折</vt:lpstr>
      <vt:lpstr>3、收银机 - G1 - 单品满100减10块</vt:lpstr>
      <vt:lpstr>3、收银机 - G1 - 单品满100减10块</vt:lpstr>
      <vt:lpstr>4、收银机 - G1 - 单品批发价出售</vt:lpstr>
      <vt:lpstr>4、收银机 - G1 - 单品批发价出售</vt:lpstr>
      <vt:lpstr>5、收银机 - G1 - 第二个半价</vt:lpstr>
      <vt:lpstr>5、收银机 - G1 - 第二个半价</vt:lpstr>
      <vt:lpstr>6、收银机 - G1 - 买二赠一</vt:lpstr>
      <vt:lpstr>6、收银机 - G1 - 买二赠一</vt:lpstr>
      <vt:lpstr>7、收银机 - G1 - 买三免一</vt:lpstr>
      <vt:lpstr>7、收银机 - G1 - 买二赠一</vt:lpstr>
      <vt:lpstr>8、收银机 - G1 - 满100加一元赠送商品</vt:lpstr>
      <vt:lpstr>8、收银机 - G1 - 满100加一元赠送商品</vt:lpstr>
      <vt:lpstr>9、收银机 - G1 - 晚8点后打八折</vt:lpstr>
      <vt:lpstr>9、收银机 - G1 - 晚8点后打八折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编程操练</dc:title>
  <cp:lastModifiedBy>ArtistQiu</cp:lastModifiedBy>
  <cp:revision>4</cp:revision>
  <dcterms:modified xsi:type="dcterms:W3CDTF">2017-05-31T12:13:50Z</dcterms:modified>
</cp:coreProperties>
</file>